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1" r:id="rId6"/>
    <p:sldId id="260" r:id="rId7"/>
    <p:sldId id="275" r:id="rId8"/>
    <p:sldId id="261" r:id="rId9"/>
    <p:sldId id="276" r:id="rId10"/>
    <p:sldId id="262" r:id="rId11"/>
    <p:sldId id="272" r:id="rId12"/>
    <p:sldId id="27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198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0F73-8403-4FF2-92BF-0C0E084D2DF0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680DD-A824-4C40-B907-C462B90C5E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0%BD%D0%B5%D1%86%D0%BA%D0%B8%D0%B9_%D0%B1%D0%BE%D1%82%D0%B0%D0%BD%D0%B8%D1%87%D0%B5%D1%81%D0%BA%D0%B8%D0%B9_%D1%81%D0%B0%D0%B4_%D0%9D%D0%90%D0%9D_%D0%A3%D0%BA%D1%80%D0%B0%D0%B8%D0%BD%D1%8B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/index.php?title=%D0%A2%D1%80%D1%83%D0%B4%D0%BE%D0%B2%D0%BE%D0%B9_%D0%BA%D0%BE%D0%B4%D0%B5%D0%BA%D1%81_%D0%9B%D1%83%D0%B3%D0%B0%D0%BD%D1%81%D0%BA%D0%BE%D0%B9_%D0%9D%D0%B0%D1%80%D0%BE%D0%B4%D0%BD%D0%BE%D0%B9_%D0%A0%D0%B5%D1%81%D0%BF%D1%83%D0%B1%D0%BB%D0%B8%D0%BA%D0%B8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A%D0%BE%D0%BC%D0%B8%D1%82%D0%B5%D1%82_%D0%BF%D0%BE_%D1%82%D1%80%D1%83%D0%B4%D1%83_%D0%B8_%D1%81%D0%BE%D1%86%D0%B8%D0%B0%D0%BB%D1%8C%D0%BD%D0%BE%D0%B9_%D0%BF%D0%BE%D0%BB%D0%B8%D1%82%D0%B8%D0%BA%D0%B5_%D0%93%D0%BE%D1%81%D1%83%D0%B4%D0%B0%D1%80%D1%81%D1%82%D0%B2%D0%B5%D0%BD%D0%BD%D0%BE%D0%B9_%D0%94%D1%83%D0%BC%D1%8B_%D0%A0%D0%BE%D1%81%D1%81%D0%B8%D0%B9%D1%81%D0%BA%D0%BE%D0%B9_%D0%A4%D0%B5%D0%B4%D0%B5%D1%80%D0%B0%D1%86%D0%B8%D0%B8&amp;action=edit&amp;redlink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tumen.ru/uploads/481ec6cfa51fa98cdb72af05c134b9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243020"/>
          </a:xfrm>
        </p:spPr>
        <p:txBody>
          <a:bodyPr/>
          <a:lstStyle/>
          <a:p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58412" y="5000636"/>
            <a:ext cx="271442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7364"/>
            <a:ext cx="850112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cs typeface="Angsana New" pitchFamily="18" charset="-34"/>
              </a:rPr>
              <a:t>День народного единства</a:t>
            </a:r>
            <a:endParaRPr lang="ru-RU" sz="4800" dirty="0">
              <a:solidFill>
                <a:schemeClr val="bg1">
                  <a:lumMod val="85000"/>
                </a:schemeClr>
              </a:solidFill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q.vgoroden.ru/q58abbw7zakjz_14hledm_w-12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История </a:t>
            </a:r>
            <a:r>
              <a:rPr lang="ru-RU" dirty="0"/>
              <a:t>празднования в современной России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/>
              <a:t>2021</a:t>
            </a:r>
            <a:endParaRPr lang="ru-RU" b="1" dirty="0"/>
          </a:p>
          <a:p>
            <a:r>
              <a:rPr lang="ru-RU" dirty="0"/>
              <a:t>28 октября, в преддверии Дня народного единства, состоялся открытый всероссийский </a:t>
            </a:r>
            <a:r>
              <a:rPr lang="ru-RU" dirty="0" err="1"/>
              <a:t>онлайн-урок</a:t>
            </a:r>
            <a:r>
              <a:rPr lang="ru-RU" dirty="0"/>
              <a:t> «Большая семья – Россия!». Гости и ведущие открытого урока окунулись в историю самого праздника, познакомили юных зрителей с традициями, культурой и национальной кухней разных народов </a:t>
            </a:r>
            <a:r>
              <a:rPr lang="ru-RU" dirty="0" smtClean="0"/>
              <a:t>России.</a:t>
            </a:r>
            <a:endParaRPr lang="ru-RU" dirty="0"/>
          </a:p>
          <a:p>
            <a:r>
              <a:rPr lang="ru-RU" dirty="0"/>
              <a:t>2 ноября очередная юбилейная дата — 300 лет Российской империи. По представлению Сената Пётр Великий стал первым императором Всероссийским.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agmintrud.ru/upload/iblock/4eb/4ebdf80d9238ab65c31e4ccb278db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ser72902.clients-cdnnow.ru/localStorage/news/25/1c/af/a4/251caf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7863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/>
              <a:t>День народного единства был учрежден в память о событиях 1612 года, когда народное ополчение под предводительством Кузьмы Минина и Дмитрия Пожарского освободило Москву от польских интервентов. Исторически этот праздник связан с окончанием Смутного времени в России в XVII веке. Смутное время - период со смерти в 1584 году царя Ивана Грозного и до 1613 года, когда на русском престоле воцарился первый из династии Романовых, - было эпохой глубокого кризиса Московского государства, вызванного пресечением царской династии Рюриковичей.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ww.culture.ru/storage/images/7989ff3ba2d61be052521a8d76f7917e/3d9deae180e788e6abc47394c74a807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CS-dwGrWIAAbg4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День </a:t>
            </a:r>
            <a:r>
              <a:rPr lang="ru-RU" dirty="0"/>
              <a:t>народного </a:t>
            </a:r>
            <a:r>
              <a:rPr lang="ru-RU" dirty="0" smtClean="0"/>
              <a:t>единства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b="1" u="sng" dirty="0" smtClean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</a:rPr>
              <a:t>День народного единства</a:t>
            </a:r>
            <a:r>
              <a:rPr lang="ru-RU" dirty="0">
                <a:solidFill>
                  <a:schemeClr val="bg1"/>
                </a:solidFill>
              </a:rPr>
              <a:t> — </a:t>
            </a:r>
            <a:r>
              <a:rPr lang="ru-RU" dirty="0" smtClean="0">
                <a:solidFill>
                  <a:schemeClr val="bg1"/>
                </a:solidFill>
              </a:rPr>
              <a:t>российский государственный праздник. </a:t>
            </a:r>
            <a:r>
              <a:rPr lang="ru-RU" dirty="0">
                <a:solidFill>
                  <a:schemeClr val="bg1"/>
                </a:solidFill>
              </a:rPr>
              <a:t>Отмечается </a:t>
            </a:r>
            <a:r>
              <a:rPr lang="ru-RU" dirty="0" smtClean="0">
                <a:solidFill>
                  <a:schemeClr val="bg1"/>
                </a:solidFill>
              </a:rPr>
              <a:t>4 ноября , </a:t>
            </a:r>
            <a:r>
              <a:rPr lang="ru-RU" dirty="0">
                <a:solidFill>
                  <a:schemeClr val="bg1"/>
                </a:solidFill>
              </a:rPr>
              <a:t>начиная с 2005 года. В соответствии с </a:t>
            </a:r>
            <a:r>
              <a:rPr lang="ru-RU" dirty="0" smtClean="0">
                <a:solidFill>
                  <a:schemeClr val="bg1"/>
                </a:solidFill>
              </a:rPr>
              <a:t>Федеральным законом </a:t>
            </a:r>
            <a:r>
              <a:rPr lang="ru-RU" dirty="0">
                <a:solidFill>
                  <a:schemeClr val="bg1"/>
                </a:solidFill>
              </a:rPr>
              <a:t> от 29 декабря 2004 № </a:t>
            </a:r>
            <a:r>
              <a:rPr lang="ru-RU" dirty="0" smtClean="0">
                <a:solidFill>
                  <a:schemeClr val="bg1"/>
                </a:solidFill>
              </a:rPr>
              <a:t>201-ФЗ, </a:t>
            </a:r>
            <a:r>
              <a:rPr lang="ru-RU" dirty="0">
                <a:solidFill>
                  <a:schemeClr val="bg1"/>
                </a:solidFill>
              </a:rPr>
              <a:t>начиная с 2005 года, 4 ноября является выходным днём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www.vao-moscow.ru/wp-content/uploads/2018/10/doc6xey91y1b2q1k3w482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214950"/>
            <a:ext cx="2143140" cy="14292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lizovo.kamafisha.ru/wp-content/uploads/sites/3/2019/08/e4b272ff01a7a9ab2b5b300ba74b3a95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.new-sebastopol.com/cache/3/d/008.jpg/dw1024h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Дискуссия </a:t>
            </a:r>
            <a:r>
              <a:rPr lang="ru-RU" b="1" dirty="0"/>
              <a:t>вокруг праздника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После введения поправки к Трудовому кодексу и появления нового праздника в обществе разгорелась бурная дискуссия. В пояснительной записке к проекту закона </a:t>
            </a:r>
            <a:r>
              <a:rPr lang="ru-RU" dirty="0" smtClean="0"/>
              <a:t>отмечалось</a:t>
            </a:r>
          </a:p>
          <a:p>
            <a:r>
              <a:rPr lang="ru-RU" dirty="0"/>
              <a:t>Однако высказывались мнения, что праздник 4 ноября не имеет никакой исторической связи с описанными выше событиями, приводились рассуждения о способе датирования старых праздников в новом стиле. Все эти мнения сводятся к одному: в целях отмены советского праздника </a:t>
            </a:r>
            <a:r>
              <a:rPr lang="ru-RU" dirty="0">
                <a:solidFill>
                  <a:schemeClr val="bg1"/>
                </a:solidFill>
              </a:rPr>
              <a:t>Великой Октябрьской социалистической </a:t>
            </a:r>
            <a:r>
              <a:rPr lang="ru-RU" dirty="0"/>
              <a:t>революции, а также досрочного завершения работы над законопроектом была выбрана дата 4 ноября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xn--b1azcy.xn--p1ai/wp-content/uploads/2020/11/9f0f7e356bb870581b47d4e8154c15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g2.ntv.ru/home/news/20171104/edinstvo_2_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Непризнанные </a:t>
            </a:r>
            <a:r>
              <a:rPr lang="ru-RU" b="1" dirty="0"/>
              <a:t>государства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ПМР</a:t>
            </a:r>
            <a:r>
              <a:rPr lang="ru-RU" dirty="0"/>
              <a:t>. 4 ноября — День народного единства, согласно указу Президента от 16 ноября 2012 года, входит число памятных </a:t>
            </a:r>
            <a:r>
              <a:rPr lang="ru-RU" dirty="0" smtClean="0"/>
              <a:t>дат, </a:t>
            </a:r>
            <a:r>
              <a:rPr lang="ru-RU" dirty="0"/>
              <a:t>отмечается, но выходным днем не является.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ДНР</a:t>
            </a:r>
            <a:r>
              <a:rPr lang="ru-RU" dirty="0"/>
              <a:t>. 4 ноября отмечается День народного </a:t>
            </a:r>
            <a:r>
              <a:rPr lang="ru-RU" dirty="0" smtClean="0"/>
              <a:t>единства </a:t>
            </a:r>
            <a:r>
              <a:rPr lang="ru-RU" dirty="0"/>
              <a:t>3 ноября 2015 года в Донецком ботаническом</a:t>
            </a:r>
            <a:r>
              <a:rPr lang="ru-RU" dirty="0">
                <a:hlinkClick r:id="rId3" tooltip="Донецкий ботанический сад НАН Украины"/>
              </a:rPr>
              <a:t> </a:t>
            </a:r>
            <a:r>
              <a:rPr lang="ru-RU" dirty="0"/>
              <a:t>саду была заложена Аллея народного единства.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ЛНР</a:t>
            </a:r>
            <a:r>
              <a:rPr lang="ru-RU" dirty="0"/>
              <a:t>. 4 ноября, согласно статье 115 Трудового</a:t>
            </a:r>
            <a:r>
              <a:rPr lang="ru-RU" dirty="0">
                <a:hlinkClick r:id="rId4" tooltip="Трудовой кодекс Луганской Народной Республики (страница отсутствует)"/>
              </a:rPr>
              <a:t> </a:t>
            </a:r>
            <a:r>
              <a:rPr lang="ru-RU" dirty="0"/>
              <a:t>кодекса ЛНР</a:t>
            </a:r>
            <a:r>
              <a:rPr lang="ru-RU" dirty="0"/>
              <a:t>, принятого 30 апреля 2015 года, является нерабочим праздничным днём — Днём народного </a:t>
            </a:r>
            <a:r>
              <a:rPr lang="ru-RU" dirty="0" smtClean="0"/>
              <a:t>единства.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zabota070.msp.midural.ru/upload/gallery/2020/11/03/CN91NTrx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vao-moscow.ru/wp-content/uploads/2019/11/1571921998_np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История </a:t>
            </a:r>
            <a:r>
              <a:rPr lang="ru-RU" dirty="0"/>
              <a:t>установления праздника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Идея сделать праздничным день 4 ноября как </a:t>
            </a:r>
            <a:r>
              <a:rPr lang="ru-RU" i="1" dirty="0"/>
              <a:t>День народного единства</a:t>
            </a:r>
            <a:r>
              <a:rPr lang="ru-RU" dirty="0"/>
              <a:t> была высказана Межрелигиозным советом России в сентябре 2004 года.</a:t>
            </a:r>
          </a:p>
          <a:p>
            <a:r>
              <a:rPr lang="ru-RU" dirty="0"/>
              <a:t>Она была поддержана думским Комитетом по труду и</a:t>
            </a:r>
            <a:r>
              <a:rPr lang="ru-RU" dirty="0">
                <a:hlinkClick r:id="rId3" tooltip="Комитет по труду и социальной политике Государственной Думы Российской Федерации (страница отсутствует)"/>
              </a:rPr>
              <a:t> </a:t>
            </a:r>
            <a:r>
              <a:rPr lang="ru-RU" dirty="0"/>
              <a:t>социальной политике и, таким образом, приобрела статус думской инициативы.</a:t>
            </a:r>
          </a:p>
          <a:p>
            <a:r>
              <a:rPr lang="ru-RU" dirty="0"/>
              <a:t>29 сентября 2004 года Патриарх Московский и всея Руси Алексий публично поддержал инициативу Думы установить празднование 4 ноября. «Этот день напоминает нам, как в 1612 году россияне разных вер и национальностей преодолели разделение, превозмогли грозного недруга и привели страну к стабильному гражданскому миру», — заявил Патриарх Алексий.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bs.twimg.com/media/B1nJtvoIcAAou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160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 День народного единства </vt:lpstr>
      <vt:lpstr>Слайд 3</vt:lpstr>
      <vt:lpstr> Дискуссия вокруг праздника </vt:lpstr>
      <vt:lpstr>Слайд 5</vt:lpstr>
      <vt:lpstr> Непризнанные государства </vt:lpstr>
      <vt:lpstr>Слайд 7</vt:lpstr>
      <vt:lpstr> История установления праздника </vt:lpstr>
      <vt:lpstr>Слайд 9</vt:lpstr>
      <vt:lpstr> История празднования в современной России </vt:lpstr>
      <vt:lpstr>Слайд 11</vt:lpstr>
      <vt:lpstr>День народного единства был учрежден в память о событиях 1612 года, когда народное ополчение под предводительством Кузьмы Минина и Дмитрия Пожарского освободило Москву от польских интервентов. Исторически этот праздник связан с окончанием Смутного времени в России в XVII веке. Смутное время - период со смерти в 1584 году царя Ивана Грозного и до 1613 года, когда на русском престоле воцарился первый из династии Романовых, - было эпохой глубокого кризиса Московского государства, вызванного пресечением царской династии Рюриковичей.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User</dc:creator>
  <cp:lastModifiedBy>User</cp:lastModifiedBy>
  <cp:revision>6</cp:revision>
  <dcterms:created xsi:type="dcterms:W3CDTF">2021-11-06T11:49:53Z</dcterms:created>
  <dcterms:modified xsi:type="dcterms:W3CDTF">2021-11-06T12:48:53Z</dcterms:modified>
</cp:coreProperties>
</file>